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773" r:id="rId2"/>
    <p:sldId id="2776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45" d="100"/>
          <a:sy n="145" d="100"/>
        </p:scale>
        <p:origin x="114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E870AE-59C4-4978-891E-2C9B0D561973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DA3B3D-4CC0-40E1-9FFF-9A0AA1426091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665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CD2DA-892B-A0C6-AB91-3ED32AEC43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C11D152-92D5-6AD6-AF26-53EFA18987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DD6AA180-6564-83E1-D84E-57C482E9AD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4159BE3-27AD-6F10-2CE5-0366080F10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DA3B3D-4CC0-40E1-9FFF-9A0AA142609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710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691961-D4C0-CB0C-98E1-28E9C629F9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EE00F5F9-F5E9-5B32-404C-FAAD07E163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B5D24C63-1A25-F01D-577C-3FA134221E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C849F17-59DC-10F4-CDFA-EF8DDD2EA7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DA3B3D-4CC0-40E1-9FFF-9A0AA142609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3964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mailto:wolfgang.doetter@doetter-consulting.de" TargetMode="External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hyperlink" Target="mailto:info@sprudelndequelle.de" TargetMode="Externa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hyperlink" Target="mailto:wolfgang.doetter@doetter-consulting.de" TargetMode="External"/><Relationship Id="rId7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hyperlink" Target="mailto:info@sprudelndequelle.de" TargetMode="Externa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4E30D-F152-A132-D0AE-032E9C3CB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94FED-23DF-629A-A3A4-241B40EF6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9768"/>
            <a:ext cx="8229600" cy="457199"/>
          </a:xfrm>
        </p:spPr>
        <p:txBody>
          <a:bodyPr>
            <a:noAutofit/>
          </a:bodyPr>
          <a:lstStyle/>
          <a:p>
            <a:r>
              <a:rPr lang="de-DE" sz="3200" b="1" u="sng" dirty="0"/>
              <a:t>LEGO® SERIOUS PLAY® - Strategie Workshop</a:t>
            </a:r>
            <a:endParaRPr sz="3200" b="1" u="sng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1365FB99-DE7D-2788-F403-6EF613CE8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1867" y="2618665"/>
            <a:ext cx="2816881" cy="4137735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1400" b="1" dirty="0"/>
              <a:t>Hast Du Lust, spielerisch leicht neue Erkenntnisse zu strategischen Fragen Deiner Geschäftstätigkeit gemeinschaftlich zu erarbeiten?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Wir sind Birgit (Sprudelnde Quelle) und Wolfgang (Dötter Consulting). Zusammen verbinden wir den Blick aus der Geschäftswelt mit asiatischen Lebensweisheiten.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Wir nutzen die Lego® </a:t>
            </a:r>
            <a:r>
              <a:rPr lang="de-DE" sz="1050" dirty="0" err="1"/>
              <a:t>Serious</a:t>
            </a:r>
            <a:r>
              <a:rPr lang="de-DE" sz="1050" dirty="0"/>
              <a:t> Play® Methode zur Simplifizierung von komplexen Zusammenhängen. Durch das Hand-Hirn Prinzip synchronisieren sich unsere beiden Hirnhälften. Somit werden sowohl die rational analytische als auch die kreativ intuitive Seite in uns angesprochen.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Im Workshop entwickeln wir gemeinschaftlich praktische Business-Strategien mit Hilfe der Kreativität und Struktur von LEGO® SERIOUS PLAY®, sodass Einzelunternehmer Inspiration und umsetzbare Ergebnisse erhalten. </a:t>
            </a:r>
          </a:p>
        </p:txBody>
      </p:sp>
      <p:sp>
        <p:nvSpPr>
          <p:cNvPr id="10" name="Inhaltsplatzhalter 6">
            <a:extLst>
              <a:ext uri="{FF2B5EF4-FFF2-40B4-BE49-F238E27FC236}">
                <a16:creationId xmlns:a16="http://schemas.microsoft.com/office/drawing/2014/main" id="{DB811642-5EDF-BB05-F9AB-51F368B403AB}"/>
              </a:ext>
            </a:extLst>
          </p:cNvPr>
          <p:cNvSpPr txBox="1">
            <a:spLocks/>
          </p:cNvSpPr>
          <p:nvPr/>
        </p:nvSpPr>
        <p:spPr>
          <a:xfrm>
            <a:off x="3046903" y="2690564"/>
            <a:ext cx="2816881" cy="3945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en-US" sz="1200" dirty="0"/>
          </a:p>
        </p:txBody>
      </p:sp>
      <p:sp>
        <p:nvSpPr>
          <p:cNvPr id="11" name="Inhaltsplatzhalter 6">
            <a:extLst>
              <a:ext uri="{FF2B5EF4-FFF2-40B4-BE49-F238E27FC236}">
                <a16:creationId xmlns:a16="http://schemas.microsoft.com/office/drawing/2014/main" id="{980ED12B-7F0C-C20B-F567-02D05EB50C49}"/>
              </a:ext>
            </a:extLst>
          </p:cNvPr>
          <p:cNvSpPr txBox="1">
            <a:spLocks/>
          </p:cNvSpPr>
          <p:nvPr/>
        </p:nvSpPr>
        <p:spPr>
          <a:xfrm>
            <a:off x="6093807" y="2618663"/>
            <a:ext cx="2816881" cy="394523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sz="1400" b="1" dirty="0"/>
              <a:t>Samstag, 15.03.25 &amp; Sonntag, 16.03.25 (jeweils 9:00 – 18:00)</a:t>
            </a:r>
          </a:p>
          <a:p>
            <a:pPr marL="0" indent="0">
              <a:buNone/>
            </a:pPr>
            <a:r>
              <a:rPr lang="de-DE" sz="1050" dirty="0" err="1"/>
              <a:t>Roither</a:t>
            </a:r>
            <a:r>
              <a:rPr lang="de-DE" sz="1050" dirty="0"/>
              <a:t> Weg 46, 93173 Wenzenbach</a:t>
            </a:r>
          </a:p>
          <a:p>
            <a:pPr marL="0" indent="0">
              <a:buNone/>
            </a:pPr>
            <a:r>
              <a:rPr lang="de-DE" sz="1050" dirty="0"/>
              <a:t>Teilnehmerzahl: Maximal 6 Personen</a:t>
            </a:r>
          </a:p>
          <a:p>
            <a:pPr marL="0" indent="0">
              <a:buNone/>
            </a:pPr>
            <a:endParaRPr lang="de-DE" sz="1050" dirty="0"/>
          </a:p>
          <a:p>
            <a:pPr marL="0" indent="0">
              <a:buNone/>
            </a:pPr>
            <a:r>
              <a:rPr lang="de-DE" sz="1050" b="1" dirty="0"/>
              <a:t>Kosten: 999 € plus MwSt., Inklusive: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Verpflegung, Snacks und Getränke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Handout zu den Workshopergebnissen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Coaching Gespräch 4 Wochen später</a:t>
            </a:r>
          </a:p>
          <a:p>
            <a:pPr marL="0" indent="0">
              <a:buFont typeface="Arial" pitchFamily="34" charset="0"/>
              <a:buNone/>
            </a:pPr>
            <a:endParaRPr lang="de-DE" sz="1050" b="1" dirty="0"/>
          </a:p>
          <a:p>
            <a:pPr marL="0" indent="0">
              <a:buFont typeface="Arial" pitchFamily="34" charset="0"/>
              <a:buNone/>
            </a:pPr>
            <a:r>
              <a:rPr lang="de-DE" sz="1050" b="1" dirty="0"/>
              <a:t>Anmeldungen</a:t>
            </a:r>
            <a:r>
              <a:rPr lang="en-US" sz="1050" b="1" dirty="0"/>
              <a:t> an:</a:t>
            </a:r>
          </a:p>
          <a:p>
            <a:pPr marL="0" indent="0">
              <a:buNone/>
            </a:pPr>
            <a:r>
              <a:rPr lang="de-DE" sz="1050" dirty="0"/>
              <a:t>Wolfgang Dötter</a:t>
            </a:r>
          </a:p>
          <a:p>
            <a:pPr marL="0" indent="0">
              <a:buNone/>
            </a:pPr>
            <a:r>
              <a:rPr lang="de-DE" sz="1050" dirty="0"/>
              <a:t>      +49 (0)157 59 66 05 09</a:t>
            </a:r>
          </a:p>
          <a:p>
            <a:pPr marL="0" indent="0">
              <a:buNone/>
            </a:pPr>
            <a:r>
              <a:rPr lang="de-DE" sz="105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wolfgang.doetter@doetter-consulting.de</a:t>
            </a:r>
            <a:endParaRPr lang="de-DE" sz="1050" dirty="0"/>
          </a:p>
          <a:p>
            <a:pPr marL="0" indent="0">
              <a:buNone/>
            </a:pPr>
            <a:endParaRPr lang="de-DE" sz="1050" b="1" dirty="0"/>
          </a:p>
          <a:p>
            <a:pPr marL="0" indent="0">
              <a:buNone/>
            </a:pPr>
            <a:r>
              <a:rPr lang="de-DE" sz="1050" b="1" dirty="0"/>
              <a:t>oder</a:t>
            </a:r>
          </a:p>
          <a:p>
            <a:pPr marL="0" indent="0">
              <a:buNone/>
            </a:pPr>
            <a:endParaRPr lang="de-DE" sz="1050" b="1" dirty="0"/>
          </a:p>
          <a:p>
            <a:pPr marL="0" indent="0">
              <a:buNone/>
            </a:pPr>
            <a:r>
              <a:rPr lang="de-DE" sz="1050" dirty="0"/>
              <a:t>Birgit Müller</a:t>
            </a:r>
          </a:p>
          <a:p>
            <a:pPr marL="0" indent="0">
              <a:buNone/>
            </a:pPr>
            <a:r>
              <a:rPr lang="de-DE" sz="1050" dirty="0"/>
              <a:t>     +49 (0)176 24 92 18 92</a:t>
            </a:r>
          </a:p>
          <a:p>
            <a:pPr marL="0" indent="0">
              <a:buNone/>
            </a:pPr>
            <a:r>
              <a:rPr lang="de-DE" sz="105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info@sprudelndequelle.de</a:t>
            </a:r>
            <a:endParaRPr lang="de-DE" sz="1050" dirty="0"/>
          </a:p>
        </p:txBody>
      </p:sp>
      <p:sp>
        <p:nvSpPr>
          <p:cNvPr id="12" name="Inhaltsplatzhalter 6">
            <a:extLst>
              <a:ext uri="{FF2B5EF4-FFF2-40B4-BE49-F238E27FC236}">
                <a16:creationId xmlns:a16="http://schemas.microsoft.com/office/drawing/2014/main" id="{6A15D342-73A5-1A56-205A-6641AF4D3E56}"/>
              </a:ext>
            </a:extLst>
          </p:cNvPr>
          <p:cNvSpPr txBox="1">
            <a:spLocks/>
          </p:cNvSpPr>
          <p:nvPr/>
        </p:nvSpPr>
        <p:spPr>
          <a:xfrm>
            <a:off x="3124525" y="2618664"/>
            <a:ext cx="2816881" cy="276561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sz="1400" b="1" dirty="0"/>
              <a:t>Bausteine DEINES Erfolgs – </a:t>
            </a:r>
          </a:p>
          <a:p>
            <a:pPr marL="0" indent="0">
              <a:buFont typeface="Arial" pitchFamily="34" charset="0"/>
              <a:buNone/>
            </a:pPr>
            <a:r>
              <a:rPr lang="de-DE" sz="1400" b="1" dirty="0"/>
              <a:t>Wie gestalte ich MEIN nachhaltiges Business-Modell?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Fokus auf die Entwicklung und Optimierung DEINES individuellen Geschäftsmodells mit der Methode LEGO® SERIOUS PLAY®.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Gemeinschaftlich erarbeiten wir strategische Sichtweisen auf die Geschäftstätigkeit DEINES Einzelunternehmens.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Kollegial im Team leiten wir für jeden Seminar-Teilnehmer individuelle Vorgehensweisen mit konkreten Maßnahmen für DEIN Business ab. </a:t>
            </a:r>
          </a:p>
          <a:p>
            <a:pPr>
              <a:buFont typeface="Wingdings" panose="05000000000000000000" pitchFamily="2" charset="2"/>
              <a:buChar char="§"/>
            </a:pPr>
            <a:endParaRPr lang="de-DE" sz="1050" dirty="0"/>
          </a:p>
          <a:p>
            <a:pPr marL="0" indent="0">
              <a:buFont typeface="Arial" pitchFamily="34" charset="0"/>
              <a:buNone/>
            </a:pPr>
            <a:endParaRPr lang="de-DE" sz="1200" b="1" dirty="0"/>
          </a:p>
        </p:txBody>
      </p:sp>
      <p:pic>
        <p:nvPicPr>
          <p:cNvPr id="14" name="Grafik 13" descr="Receiver mit einfarbiger Füllung">
            <a:extLst>
              <a:ext uri="{FF2B5EF4-FFF2-40B4-BE49-F238E27FC236}">
                <a16:creationId xmlns:a16="http://schemas.microsoft.com/office/drawing/2014/main" id="{652D13BB-6296-07FD-55CE-43BEC12AD4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90437" y="5003039"/>
            <a:ext cx="156240" cy="156240"/>
          </a:xfrm>
          <a:prstGeom prst="rect">
            <a:avLst/>
          </a:prstGeom>
        </p:spPr>
      </p:pic>
      <p:pic>
        <p:nvPicPr>
          <p:cNvPr id="15" name="Grafik 14" descr="Receiver mit einfarbiger Füllung">
            <a:extLst>
              <a:ext uri="{FF2B5EF4-FFF2-40B4-BE49-F238E27FC236}">
                <a16:creationId xmlns:a16="http://schemas.microsoft.com/office/drawing/2014/main" id="{0CFAA70A-7F8D-F2F8-ED65-FA2F63CDC3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95244" y="6135318"/>
            <a:ext cx="156240" cy="156240"/>
          </a:xfrm>
          <a:prstGeom prst="rect">
            <a:avLst/>
          </a:prstGeom>
        </p:spPr>
      </p:pic>
      <p:pic>
        <p:nvPicPr>
          <p:cNvPr id="6" name="Grafik 5" descr="Ein Bild, das Figur, Spielzeug enthält.&#10;&#10;Automatisch generierte Beschreibung">
            <a:extLst>
              <a:ext uri="{FF2B5EF4-FFF2-40B4-BE49-F238E27FC236}">
                <a16:creationId xmlns:a16="http://schemas.microsoft.com/office/drawing/2014/main" id="{59570BD1-CD10-BDE8-2D2E-73484909D0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9168" y="5471204"/>
            <a:ext cx="2827593" cy="1077669"/>
          </a:xfrm>
          <a:prstGeom prst="rect">
            <a:avLst/>
          </a:prstGeom>
        </p:spPr>
      </p:pic>
      <p:pic>
        <p:nvPicPr>
          <p:cNvPr id="9" name="Grafik 8" descr="Ein Bild, das Screenshot, Spielzeug, Im Haus enthält.&#10;&#10;Automatisch generierte Beschreibung">
            <a:extLst>
              <a:ext uri="{FF2B5EF4-FFF2-40B4-BE49-F238E27FC236}">
                <a16:creationId xmlns:a16="http://schemas.microsoft.com/office/drawing/2014/main" id="{9ED99807-4ECF-2061-156A-F47C2FCA0B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1867" y="935881"/>
            <a:ext cx="2816881" cy="1609646"/>
          </a:xfrm>
          <a:prstGeom prst="rect">
            <a:avLst/>
          </a:prstGeom>
        </p:spPr>
      </p:pic>
      <p:pic>
        <p:nvPicPr>
          <p:cNvPr id="16" name="Grafik 15" descr="Ein Bild, das Kleidung, Im Haus, Person, Mobiliar enthält.&#10;&#10;Automatisch generierte Beschreibung">
            <a:extLst>
              <a:ext uri="{FF2B5EF4-FFF2-40B4-BE49-F238E27FC236}">
                <a16:creationId xmlns:a16="http://schemas.microsoft.com/office/drawing/2014/main" id="{09FB733F-11AA-050F-55B4-33BE04184F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3807" y="935881"/>
            <a:ext cx="2816881" cy="1609646"/>
          </a:xfrm>
          <a:prstGeom prst="rect">
            <a:avLst/>
          </a:prstGeom>
        </p:spPr>
      </p:pic>
      <p:pic>
        <p:nvPicPr>
          <p:cNvPr id="18" name="Grafik 17" descr="Ein Bild, das Cartoon, Animierter Cartoon, Spielzeug enthält.&#10;&#10;Automatisch generierte Beschreibung">
            <a:extLst>
              <a:ext uri="{FF2B5EF4-FFF2-40B4-BE49-F238E27FC236}">
                <a16:creationId xmlns:a16="http://schemas.microsoft.com/office/drawing/2014/main" id="{199E79D0-3265-499F-B9C4-8C97E281AD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24525" y="935881"/>
            <a:ext cx="2816881" cy="160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415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3E649-83A4-7452-8047-A3C33334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E5A68-BA77-D87D-8B1E-F678FB866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9768"/>
            <a:ext cx="8229600" cy="457199"/>
          </a:xfrm>
        </p:spPr>
        <p:txBody>
          <a:bodyPr>
            <a:noAutofit/>
          </a:bodyPr>
          <a:lstStyle/>
          <a:p>
            <a:r>
              <a:rPr lang="de-DE" sz="3200" b="1" u="sng" dirty="0"/>
              <a:t>LEGO® SERIOUS PLAY® - Strategie Workshop</a:t>
            </a:r>
            <a:endParaRPr sz="3200" b="1" u="sng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989E182D-1522-670D-D7BA-D19CCB199F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91867" y="2618665"/>
            <a:ext cx="2816881" cy="4137735"/>
          </a:xfrm>
          <a:ln>
            <a:solidFill>
              <a:schemeClr val="bg1">
                <a:lumMod val="85000"/>
              </a:schemeClr>
            </a:solidFill>
          </a:ln>
          <a:effectLst/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DE" sz="1400" b="1" dirty="0"/>
              <a:t>Hast Du Lust, spielerisch leicht neue Erkenntnisse zu strategischen Fragen Deiner Geschäftstätigkeit gemeinschaftlich zu erarbeiten?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Wir sind Birgit (Sprudelnde Quelle) und Wolfgang (Dötter Consulting). Zusammen verbinden wir den Blick aus der Geschäftswelt mit asiatischen Lebensweisheiten.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Wir nutzen die Lego® </a:t>
            </a:r>
            <a:r>
              <a:rPr lang="de-DE" sz="1050" dirty="0" err="1"/>
              <a:t>Serious</a:t>
            </a:r>
            <a:r>
              <a:rPr lang="de-DE" sz="1050" dirty="0"/>
              <a:t> Play® Methode zur Simplifizierung von komplexen Zusammenhängen. Durch das Hand-Hirn Prinzip synchronisieren sich unsere beiden Hirnhälften. Somit werden sowohl die rational analytische als auch die kreativ intuitive Seite in uns angesprochen.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Im Workshop entwickeln wir gemeinschaftlich praktische Business-Strategien mit Hilfe der Kreativität und Struktur von LEGO® SERIOUS PLAY®, sodass Einzelunternehmer Inspiration und umsetzbare Ergebnisse erhalten. </a:t>
            </a:r>
          </a:p>
        </p:txBody>
      </p:sp>
      <p:sp>
        <p:nvSpPr>
          <p:cNvPr id="10" name="Inhaltsplatzhalter 6">
            <a:extLst>
              <a:ext uri="{FF2B5EF4-FFF2-40B4-BE49-F238E27FC236}">
                <a16:creationId xmlns:a16="http://schemas.microsoft.com/office/drawing/2014/main" id="{5624F383-76E6-3143-55AE-EB148C3A08F1}"/>
              </a:ext>
            </a:extLst>
          </p:cNvPr>
          <p:cNvSpPr txBox="1">
            <a:spLocks/>
          </p:cNvSpPr>
          <p:nvPr/>
        </p:nvSpPr>
        <p:spPr>
          <a:xfrm>
            <a:off x="3046903" y="2690564"/>
            <a:ext cx="2816881" cy="3945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en-US" sz="1200" dirty="0"/>
          </a:p>
        </p:txBody>
      </p:sp>
      <p:sp>
        <p:nvSpPr>
          <p:cNvPr id="11" name="Inhaltsplatzhalter 6">
            <a:extLst>
              <a:ext uri="{FF2B5EF4-FFF2-40B4-BE49-F238E27FC236}">
                <a16:creationId xmlns:a16="http://schemas.microsoft.com/office/drawing/2014/main" id="{5728E3F7-4EC1-58C0-1E54-7CA492E7A798}"/>
              </a:ext>
            </a:extLst>
          </p:cNvPr>
          <p:cNvSpPr txBox="1">
            <a:spLocks/>
          </p:cNvSpPr>
          <p:nvPr/>
        </p:nvSpPr>
        <p:spPr>
          <a:xfrm>
            <a:off x="6093807" y="2618663"/>
            <a:ext cx="2816881" cy="394523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sz="1400" b="1" dirty="0"/>
              <a:t>Samstag, 15.03.25 &amp; Sonntag, 16.03.25 (jeweils 9:00 – 18:00)</a:t>
            </a:r>
          </a:p>
          <a:p>
            <a:pPr marL="0" indent="0">
              <a:buNone/>
            </a:pPr>
            <a:r>
              <a:rPr lang="de-DE" sz="1050" dirty="0" err="1"/>
              <a:t>Roither</a:t>
            </a:r>
            <a:r>
              <a:rPr lang="de-DE" sz="1050" dirty="0"/>
              <a:t> Weg 46, 93173 Wenzenbach</a:t>
            </a:r>
          </a:p>
          <a:p>
            <a:pPr marL="0" indent="0">
              <a:buNone/>
            </a:pPr>
            <a:r>
              <a:rPr lang="de-DE" sz="1050" dirty="0"/>
              <a:t>Teilnehmerzahl: Maximal 6 Personen</a:t>
            </a:r>
          </a:p>
          <a:p>
            <a:pPr marL="0" indent="0">
              <a:buNone/>
            </a:pPr>
            <a:endParaRPr lang="de-DE" sz="1050" dirty="0"/>
          </a:p>
          <a:p>
            <a:pPr marL="0" indent="0">
              <a:buNone/>
            </a:pPr>
            <a:r>
              <a:rPr lang="de-DE" sz="1050" b="1" dirty="0"/>
              <a:t>Kosten: 999 € plus MwSt., Inklusive: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Verpflegung, Snacks und Getränke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Handout zu den Workshopergebnissen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Coaching Gespräch 4 Wochen später</a:t>
            </a:r>
          </a:p>
          <a:p>
            <a:pPr marL="0" indent="0">
              <a:buFont typeface="Arial" pitchFamily="34" charset="0"/>
              <a:buNone/>
            </a:pPr>
            <a:endParaRPr lang="de-DE" sz="1050" b="1" dirty="0"/>
          </a:p>
          <a:p>
            <a:pPr marL="0" indent="0">
              <a:buFont typeface="Arial" pitchFamily="34" charset="0"/>
              <a:buNone/>
            </a:pPr>
            <a:r>
              <a:rPr lang="de-DE" sz="1050" b="1" dirty="0"/>
              <a:t>Anmeldungen</a:t>
            </a:r>
            <a:r>
              <a:rPr lang="en-US" sz="1050" b="1" dirty="0"/>
              <a:t> an:</a:t>
            </a:r>
          </a:p>
          <a:p>
            <a:pPr marL="0" indent="0">
              <a:buNone/>
            </a:pPr>
            <a:r>
              <a:rPr lang="de-DE" sz="1050" dirty="0"/>
              <a:t>Wolfgang Dötter</a:t>
            </a:r>
          </a:p>
          <a:p>
            <a:pPr marL="0" indent="0">
              <a:buNone/>
            </a:pPr>
            <a:r>
              <a:rPr lang="de-DE" sz="1050" dirty="0"/>
              <a:t>      +49 (0)157 59 66 05 09</a:t>
            </a:r>
          </a:p>
          <a:p>
            <a:pPr marL="0" indent="0">
              <a:buNone/>
            </a:pPr>
            <a:r>
              <a:rPr lang="de-DE" sz="105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wolfgang.doetter@doetter-consulting.de</a:t>
            </a:r>
            <a:endParaRPr lang="de-DE" sz="1050" dirty="0"/>
          </a:p>
          <a:p>
            <a:pPr marL="0" indent="0">
              <a:buNone/>
            </a:pPr>
            <a:endParaRPr lang="de-DE" sz="1050" b="1" dirty="0"/>
          </a:p>
          <a:p>
            <a:pPr marL="0" indent="0">
              <a:buNone/>
            </a:pPr>
            <a:r>
              <a:rPr lang="de-DE" sz="1050" b="1" dirty="0"/>
              <a:t>oder</a:t>
            </a:r>
          </a:p>
          <a:p>
            <a:pPr marL="0" indent="0">
              <a:buNone/>
            </a:pPr>
            <a:endParaRPr lang="de-DE" sz="1050" b="1" dirty="0"/>
          </a:p>
          <a:p>
            <a:pPr marL="0" indent="0">
              <a:buNone/>
            </a:pPr>
            <a:r>
              <a:rPr lang="de-DE" sz="1050" dirty="0"/>
              <a:t>Birgit Müller</a:t>
            </a:r>
          </a:p>
          <a:p>
            <a:pPr marL="0" indent="0">
              <a:buNone/>
            </a:pPr>
            <a:r>
              <a:rPr lang="de-DE" sz="1050" dirty="0"/>
              <a:t>     +49 (0)176 24 92 18 92</a:t>
            </a:r>
          </a:p>
          <a:p>
            <a:pPr marL="0" indent="0">
              <a:buNone/>
            </a:pPr>
            <a:r>
              <a:rPr lang="de-DE" sz="1050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info@sprudelndequelle.de</a:t>
            </a:r>
            <a:endParaRPr lang="de-DE" sz="1050" dirty="0"/>
          </a:p>
        </p:txBody>
      </p:sp>
      <p:sp>
        <p:nvSpPr>
          <p:cNvPr id="12" name="Inhaltsplatzhalter 6">
            <a:extLst>
              <a:ext uri="{FF2B5EF4-FFF2-40B4-BE49-F238E27FC236}">
                <a16:creationId xmlns:a16="http://schemas.microsoft.com/office/drawing/2014/main" id="{4DE94CEA-598E-5152-21DC-B993C09FBD4F}"/>
              </a:ext>
            </a:extLst>
          </p:cNvPr>
          <p:cNvSpPr txBox="1">
            <a:spLocks/>
          </p:cNvSpPr>
          <p:nvPr/>
        </p:nvSpPr>
        <p:spPr>
          <a:xfrm>
            <a:off x="3124525" y="2618664"/>
            <a:ext cx="2816881" cy="2765619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de-DE" sz="1400" b="1" dirty="0"/>
              <a:t>Bausteine DEINES Erfolgs – </a:t>
            </a:r>
          </a:p>
          <a:p>
            <a:pPr marL="0" indent="0">
              <a:buFont typeface="Arial" pitchFamily="34" charset="0"/>
              <a:buNone/>
            </a:pPr>
            <a:r>
              <a:rPr lang="de-DE" sz="1400" b="1" dirty="0"/>
              <a:t>Wie gestalte ich MEIN nachhaltiges Business-Modell?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Fokus auf die Entwicklung und Optimierung DEINES individuellen Geschäftsmodells mit der Methode LEGO® SERIOUS PLAY®.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Gemeinschaftlich erarbeiten wir strategische Sichtweisen auf die Geschäftstätigkeit DEINES Einzelunternehmens.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de-DE" sz="1050" dirty="0"/>
              <a:t>Kollegial im Team leiten wir für jeden Seminar-Teilnehmer individuelle Vorgehensweisen mit konkreten Maßnahmen für DEIN Business ab. </a:t>
            </a:r>
          </a:p>
          <a:p>
            <a:pPr>
              <a:buFont typeface="Wingdings" panose="05000000000000000000" pitchFamily="2" charset="2"/>
              <a:buChar char="§"/>
            </a:pPr>
            <a:endParaRPr lang="de-DE" sz="1050" dirty="0"/>
          </a:p>
          <a:p>
            <a:pPr marL="0" indent="0">
              <a:buFont typeface="Arial" pitchFamily="34" charset="0"/>
              <a:buNone/>
            </a:pPr>
            <a:endParaRPr lang="de-DE" sz="1200" b="1" dirty="0"/>
          </a:p>
        </p:txBody>
      </p:sp>
      <p:pic>
        <p:nvPicPr>
          <p:cNvPr id="14" name="Grafik 13" descr="Receiver mit einfarbiger Füllung">
            <a:extLst>
              <a:ext uri="{FF2B5EF4-FFF2-40B4-BE49-F238E27FC236}">
                <a16:creationId xmlns:a16="http://schemas.microsoft.com/office/drawing/2014/main" id="{348BD1E5-2771-A593-B23B-B0DB825FF8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90437" y="5003039"/>
            <a:ext cx="156240" cy="156240"/>
          </a:xfrm>
          <a:prstGeom prst="rect">
            <a:avLst/>
          </a:prstGeom>
        </p:spPr>
      </p:pic>
      <p:pic>
        <p:nvPicPr>
          <p:cNvPr id="15" name="Grafik 14" descr="Receiver mit einfarbiger Füllung">
            <a:extLst>
              <a:ext uri="{FF2B5EF4-FFF2-40B4-BE49-F238E27FC236}">
                <a16:creationId xmlns:a16="http://schemas.microsoft.com/office/drawing/2014/main" id="{C4090758-C3A0-731F-7DFA-557C6E5915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195244" y="6135318"/>
            <a:ext cx="156240" cy="156240"/>
          </a:xfrm>
          <a:prstGeom prst="rect">
            <a:avLst/>
          </a:prstGeom>
        </p:spPr>
      </p:pic>
      <p:pic>
        <p:nvPicPr>
          <p:cNvPr id="6" name="Grafik 5" descr="Ein Bild, das Figur, Spielzeug enthält.&#10;&#10;Automatisch generierte Beschreibung">
            <a:extLst>
              <a:ext uri="{FF2B5EF4-FFF2-40B4-BE49-F238E27FC236}">
                <a16:creationId xmlns:a16="http://schemas.microsoft.com/office/drawing/2014/main" id="{97E36F3D-E36D-8D7F-08AB-533BCE45C3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19168" y="5471204"/>
            <a:ext cx="2827593" cy="1077669"/>
          </a:xfrm>
          <a:prstGeom prst="rect">
            <a:avLst/>
          </a:prstGeom>
        </p:spPr>
      </p:pic>
      <p:pic>
        <p:nvPicPr>
          <p:cNvPr id="9" name="Grafik 8" descr="Ein Bild, das Screenshot, Spielzeug, Im Haus enthält.&#10;&#10;Automatisch generierte Beschreibung">
            <a:extLst>
              <a:ext uri="{FF2B5EF4-FFF2-40B4-BE49-F238E27FC236}">
                <a16:creationId xmlns:a16="http://schemas.microsoft.com/office/drawing/2014/main" id="{5C509B69-35AF-E9E2-E768-44D72B4B9E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1867" y="935881"/>
            <a:ext cx="2816881" cy="1609646"/>
          </a:xfrm>
          <a:prstGeom prst="rect">
            <a:avLst/>
          </a:prstGeom>
        </p:spPr>
      </p:pic>
      <p:pic>
        <p:nvPicPr>
          <p:cNvPr id="16" name="Grafik 15" descr="Ein Bild, das Kleidung, Im Haus, Person, Mobiliar enthält.&#10;&#10;Automatisch generierte Beschreibung">
            <a:extLst>
              <a:ext uri="{FF2B5EF4-FFF2-40B4-BE49-F238E27FC236}">
                <a16:creationId xmlns:a16="http://schemas.microsoft.com/office/drawing/2014/main" id="{C8B081B8-1515-01F1-8A2B-11AE3F2F5A3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93807" y="935881"/>
            <a:ext cx="2816881" cy="1609646"/>
          </a:xfrm>
          <a:prstGeom prst="rect">
            <a:avLst/>
          </a:prstGeom>
        </p:spPr>
      </p:pic>
      <p:pic>
        <p:nvPicPr>
          <p:cNvPr id="18" name="Grafik 17" descr="Ein Bild, das Cartoon, Animierter Cartoon, Spielzeug enthält.&#10;&#10;Automatisch generierte Beschreibung">
            <a:extLst>
              <a:ext uri="{FF2B5EF4-FFF2-40B4-BE49-F238E27FC236}">
                <a16:creationId xmlns:a16="http://schemas.microsoft.com/office/drawing/2014/main" id="{DECFC281-2896-D1D9-25CC-116F85AB42F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24525" y="935881"/>
            <a:ext cx="2816881" cy="1609646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24D805D8-E0DA-F8DB-0B16-2642FBE24453}"/>
              </a:ext>
            </a:extLst>
          </p:cNvPr>
          <p:cNvSpPr/>
          <p:nvPr/>
        </p:nvSpPr>
        <p:spPr>
          <a:xfrm>
            <a:off x="999214" y="2961225"/>
            <a:ext cx="7145610" cy="3293209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2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Geburtstags – Special</a:t>
            </a:r>
          </a:p>
          <a:p>
            <a:pPr algn="ctr"/>
            <a:endParaRPr lang="de-DE" sz="20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</a:endParaRPr>
          </a:p>
          <a:p>
            <a:pPr algn="ctr"/>
            <a:r>
              <a:rPr lang="de-DE" sz="2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</a:rPr>
              <a:t>60% Rabatt zu meinem 60. Geburtstag</a:t>
            </a:r>
          </a:p>
          <a:p>
            <a:pPr algn="ctr"/>
            <a:r>
              <a:rPr lang="de-DE" sz="2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</a:rPr>
              <a:t>6% Rabatt für 6 Jahre Dötter Consulting</a:t>
            </a:r>
          </a:p>
          <a:p>
            <a:pPr algn="ctr"/>
            <a:r>
              <a:rPr lang="de-DE" sz="2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</a:rPr>
              <a:t>66% für alle Anmeldungen bis zum 06.02.25</a:t>
            </a:r>
          </a:p>
          <a:p>
            <a:pPr algn="ctr"/>
            <a:endParaRPr lang="de-DE" sz="20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</a:endParaRPr>
          </a:p>
          <a:p>
            <a:pPr algn="ctr"/>
            <a:r>
              <a:rPr lang="de-DE" sz="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PLUS 1 Wellness Goodie: Ein Gutschein für 30 </a:t>
            </a:r>
            <a:r>
              <a:rPr lang="de-DE" sz="2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</a:rPr>
              <a:t>Min.</a:t>
            </a:r>
            <a:r>
              <a:rPr lang="de-DE" sz="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 Tuina Massage</a:t>
            </a:r>
          </a:p>
          <a:p>
            <a:pPr algn="ctr"/>
            <a:r>
              <a:rPr lang="de-DE" sz="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bei der Sprudelnden Quelle </a:t>
            </a:r>
          </a:p>
          <a:p>
            <a:pPr algn="ctr"/>
            <a:endParaRPr lang="de-DE" sz="20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</a:endParaRPr>
          </a:p>
          <a:p>
            <a:pPr algn="ctr"/>
            <a:r>
              <a:rPr lang="de-DE" sz="2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Alles zusammen für 339,66 € @ plus </a:t>
            </a:r>
            <a:r>
              <a:rPr lang="de-DE" sz="20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MWSt</a:t>
            </a:r>
            <a:endParaRPr lang="de-DE" sz="2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2254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574</Words>
  <Application>Microsoft Office PowerPoint</Application>
  <PresentationFormat>Bildschirmpräsentation (4:3)</PresentationFormat>
  <Paragraphs>70</Paragraphs>
  <Slides>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Wingdings</vt:lpstr>
      <vt:lpstr>Office Theme</vt:lpstr>
      <vt:lpstr>LEGO® SERIOUS PLAY® - Strategie Workshop</vt:lpstr>
      <vt:lpstr>LEGO® SERIOUS PLAY® - Strategie Workshop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Wolfgang Dötter</dc:creator>
  <cp:keywords/>
  <dc:description>generated using python-pptx</dc:description>
  <cp:lastModifiedBy>Wolfgang Dötter</cp:lastModifiedBy>
  <cp:revision>43</cp:revision>
  <dcterms:created xsi:type="dcterms:W3CDTF">2013-01-27T09:14:16Z</dcterms:created>
  <dcterms:modified xsi:type="dcterms:W3CDTF">2025-01-26T10:29:56Z</dcterms:modified>
  <cp:category/>
</cp:coreProperties>
</file>